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46" autoAdjust="0"/>
  </p:normalViewPr>
  <p:slideViewPr>
    <p:cSldViewPr snapToGrid="0">
      <p:cViewPr varScale="1">
        <p:scale>
          <a:sx n="67" d="100"/>
          <a:sy n="67" d="100"/>
        </p:scale>
        <p:origin x="126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B5DAEA-7642-45A9-A674-2477EEFE406C}" type="datetimeFigureOut">
              <a:rPr lang="en-NL" smtClean="0"/>
              <a:t>23/12/2021</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B1E09-EAC6-4A78-891C-908C75E0DC4A}" type="slidenum">
              <a:rPr lang="en-NL" smtClean="0"/>
              <a:t>‹#›</a:t>
            </a:fld>
            <a:endParaRPr lang="en-NL"/>
          </a:p>
        </p:txBody>
      </p:sp>
    </p:spTree>
    <p:extLst>
      <p:ext uri="{BB962C8B-B14F-4D97-AF65-F5344CB8AC3E}">
        <p14:creationId xmlns:p14="http://schemas.microsoft.com/office/powerpoint/2010/main" val="325949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l.freepik.com/vrije-photo/familie-aan-tafel-bidden-voor-de-maaltijd_3180668.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Christendom</a:t>
            </a:r>
          </a:p>
          <a:p>
            <a:r>
              <a:rPr lang="en-US" b="1" dirty="0" err="1"/>
              <a:t>Latijns</a:t>
            </a:r>
            <a:r>
              <a:rPr lang="en-US" dirty="0"/>
              <a:t> </a:t>
            </a:r>
            <a:r>
              <a:rPr lang="en-US" b="1" dirty="0" err="1"/>
              <a:t>kruis</a:t>
            </a:r>
            <a:r>
              <a:rPr lang="en-US" dirty="0"/>
              <a:t> (</a:t>
            </a:r>
            <a:r>
              <a:rPr lang="en-US" dirty="0" err="1"/>
              <a:t>Symbool</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Bron: https://wikikids.nl/Bestand:Christian_Cross_icon.svg </a:t>
            </a:r>
            <a:endParaRPr lang="en-US" sz="1200" kern="1200" dirty="0">
              <a:solidFill>
                <a:schemeClr val="tx1"/>
              </a:solidFill>
              <a:effectLst/>
              <a:latin typeface="+mn-lt"/>
              <a:ea typeface="+mn-ea"/>
              <a:cs typeface="+mn-cs"/>
            </a:endParaRPr>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2</a:t>
            </a:fld>
            <a:endParaRPr lang="en-NL"/>
          </a:p>
        </p:txBody>
      </p:sp>
    </p:spTree>
    <p:extLst>
      <p:ext uri="{BB962C8B-B14F-4D97-AF65-F5344CB8AC3E}">
        <p14:creationId xmlns:p14="http://schemas.microsoft.com/office/powerpoint/2010/main" val="2831100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Christendom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Een kerkhof is vanuit een historisch perspectief de benaming voor de ruimte rondom een christelijke kerk. Het gebied is veelal doorheen de eeuwen gebruikt als </a:t>
            </a:r>
            <a:r>
              <a:rPr lang="nl-NL" sz="1200" b="1" i="0" kern="1200" dirty="0">
                <a:solidFill>
                  <a:schemeClr val="tx1"/>
                </a:solidFill>
                <a:effectLst/>
                <a:latin typeface="+mn-lt"/>
                <a:ea typeface="+mn-ea"/>
                <a:cs typeface="+mn-cs"/>
              </a:rPr>
              <a:t>begraafplaats</a:t>
            </a:r>
            <a:r>
              <a:rPr lang="nl-NL" sz="1200" b="0" i="0"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Bron: </a:t>
            </a:r>
            <a:r>
              <a:rPr lang="nl-NL" sz="1200" b="0" i="0" u="none" strike="noStrike" kern="1200" dirty="0">
                <a:solidFill>
                  <a:schemeClr val="tx1"/>
                </a:solidFill>
                <a:effectLst/>
                <a:latin typeface="+mn-lt"/>
                <a:ea typeface="+mn-ea"/>
                <a:cs typeface="+mn-cs"/>
              </a:rPr>
              <a:t>https://commons.wikimedia.org/wiki/File:Kerkhof_Gasselte.jpg</a:t>
            </a:r>
            <a:r>
              <a:rPr lang="nl-NL" dirty="0"/>
              <a:t> </a:t>
            </a:r>
            <a:endParaRPr lang="en-US" dirty="0"/>
          </a:p>
          <a:p>
            <a:endParaRPr lang="en-US" dirty="0"/>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11</a:t>
            </a:fld>
            <a:endParaRPr lang="en-NL"/>
          </a:p>
        </p:txBody>
      </p:sp>
    </p:spTree>
    <p:extLst>
      <p:ext uri="{BB962C8B-B14F-4D97-AF65-F5344CB8AC3E}">
        <p14:creationId xmlns:p14="http://schemas.microsoft.com/office/powerpoint/2010/main" val="1716063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i="1" u="none" dirty="0">
                <a:solidFill>
                  <a:srgbClr val="FF0000"/>
                </a:solidFill>
              </a:rPr>
              <a:t>Jodendom</a:t>
            </a:r>
          </a:p>
          <a:p>
            <a:r>
              <a:rPr lang="nl-NL" b="1" i="0" u="none" dirty="0">
                <a:solidFill>
                  <a:srgbClr val="FF0000"/>
                </a:solidFill>
              </a:rPr>
              <a:t>Davidster</a:t>
            </a:r>
            <a:r>
              <a:rPr lang="nl-NL" b="0" i="0" u="none" dirty="0">
                <a:solidFill>
                  <a:srgbClr val="FF0000"/>
                </a:solidFill>
              </a:rPr>
              <a:t> (symbool)</a:t>
            </a:r>
          </a:p>
          <a:p>
            <a:endParaRPr lang="nl-NL" b="0" i="0" u="none"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u="sng" kern="1200" dirty="0">
                <a:solidFill>
                  <a:schemeClr val="tx1"/>
                </a:solidFill>
                <a:effectLst/>
                <a:latin typeface="+mn-lt"/>
                <a:ea typeface="+mn-ea"/>
                <a:cs typeface="+mn-cs"/>
              </a:rPr>
              <a:t>https://nl.m.wikipedia.org/wiki/Bestand:Black_Star_of_David.svg</a:t>
            </a:r>
            <a:endParaRPr lang="nl-NL" b="0" i="0" u="none" dirty="0">
              <a:solidFill>
                <a:srgbClr val="FF0000"/>
              </a:solidFill>
            </a:endParaRPr>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12</a:t>
            </a:fld>
            <a:endParaRPr lang="en-NL"/>
          </a:p>
        </p:txBody>
      </p:sp>
    </p:spTree>
    <p:extLst>
      <p:ext uri="{BB962C8B-B14F-4D97-AF65-F5344CB8AC3E}">
        <p14:creationId xmlns:p14="http://schemas.microsoft.com/office/powerpoint/2010/main" val="2257647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a:t>Jodendom</a:t>
            </a:r>
            <a:endParaRPr lang="en-US" i="1" dirty="0"/>
          </a:p>
          <a:p>
            <a:r>
              <a:rPr lang="nl-NL" sz="1200" kern="1200" dirty="0">
                <a:solidFill>
                  <a:schemeClr val="tx1"/>
                </a:solidFill>
                <a:effectLst/>
                <a:latin typeface="+mn-lt"/>
                <a:ea typeface="+mn-ea"/>
                <a:cs typeface="+mn-cs"/>
              </a:rPr>
              <a:t>Een </a:t>
            </a:r>
            <a:r>
              <a:rPr lang="nl-NL" sz="1200" b="1" kern="1200" dirty="0" err="1">
                <a:solidFill>
                  <a:schemeClr val="tx1"/>
                </a:solidFill>
                <a:effectLst/>
                <a:latin typeface="+mn-lt"/>
                <a:ea typeface="+mn-ea"/>
                <a:cs typeface="+mn-cs"/>
              </a:rPr>
              <a:t>talliet</a:t>
            </a:r>
            <a:r>
              <a:rPr lang="nl-NL" sz="1200" kern="1200" dirty="0">
                <a:solidFill>
                  <a:schemeClr val="tx1"/>
                </a:solidFill>
                <a:effectLst/>
                <a:latin typeface="+mn-lt"/>
                <a:ea typeface="+mn-ea"/>
                <a:cs typeface="+mn-cs"/>
              </a:rPr>
              <a:t> is een rechthoekig omgezoomd gebedskleed</a:t>
            </a:r>
            <a:r>
              <a:rPr lang="nl-NL" sz="1200" kern="1200" baseline="0" dirty="0">
                <a:solidFill>
                  <a:schemeClr val="tx1"/>
                </a:solidFill>
                <a:effectLst/>
                <a:latin typeface="+mn-lt"/>
                <a:ea typeface="+mn-ea"/>
                <a:cs typeface="+mn-cs"/>
              </a:rPr>
              <a:t> dat door mannen wordt gedragen tijdens het ochtendgebed. Bij sommige liberaal-joodse gemeenten dragen ook vrouwen een </a:t>
            </a:r>
            <a:r>
              <a:rPr lang="nl-NL" sz="1200" kern="1200" baseline="0" dirty="0" err="1">
                <a:solidFill>
                  <a:schemeClr val="tx1"/>
                </a:solidFill>
                <a:effectLst/>
                <a:latin typeface="+mn-lt"/>
                <a:ea typeface="+mn-ea"/>
                <a:cs typeface="+mn-cs"/>
              </a:rPr>
              <a:t>talliet</a:t>
            </a:r>
            <a:r>
              <a:rPr lang="nl-NL" sz="1200" kern="1200" baseline="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Bron: https://www.shalomvoorisrael.nl/Menorah-Tallit-/-Talliet.-Een-bijzonder-mooie-gebedssjaal-met-Menorah-design- </a:t>
            </a:r>
            <a:endParaRPr lang="en-US" sz="1200" kern="1200" dirty="0">
              <a:solidFill>
                <a:schemeClr val="tx1"/>
              </a:solidFill>
              <a:effectLst/>
              <a:latin typeface="+mn-lt"/>
              <a:ea typeface="+mn-ea"/>
              <a:cs typeface="+mn-cs"/>
            </a:endParaRPr>
          </a:p>
          <a:p>
            <a:endParaRPr lang="en-US" dirty="0"/>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13</a:t>
            </a:fld>
            <a:endParaRPr lang="en-NL"/>
          </a:p>
        </p:txBody>
      </p:sp>
    </p:spTree>
    <p:extLst>
      <p:ext uri="{BB962C8B-B14F-4D97-AF65-F5344CB8AC3E}">
        <p14:creationId xmlns:p14="http://schemas.microsoft.com/office/powerpoint/2010/main" val="3410393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a:t>Jodendom</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Een</a:t>
            </a:r>
            <a:r>
              <a:rPr lang="nl-NL" sz="1200" kern="1200" baseline="0" dirty="0">
                <a:solidFill>
                  <a:schemeClr val="tx1"/>
                </a:solidFill>
                <a:effectLst/>
                <a:latin typeface="+mn-lt"/>
                <a:ea typeface="+mn-ea"/>
                <a:cs typeface="+mn-cs"/>
              </a:rPr>
              <a:t> </a:t>
            </a:r>
            <a:r>
              <a:rPr lang="nl-NL" sz="1200" b="1" kern="1200" baseline="0" dirty="0">
                <a:solidFill>
                  <a:schemeClr val="tx1"/>
                </a:solidFill>
                <a:effectLst/>
                <a:latin typeface="+mn-lt"/>
                <a:ea typeface="+mn-ea"/>
                <a:cs typeface="+mn-cs"/>
              </a:rPr>
              <a:t>s</a:t>
            </a:r>
            <a:r>
              <a:rPr lang="nl-NL" sz="1200" b="1" kern="1200" dirty="0">
                <a:solidFill>
                  <a:schemeClr val="tx1"/>
                </a:solidFill>
                <a:effectLst/>
                <a:latin typeface="+mn-lt"/>
                <a:ea typeface="+mn-ea"/>
                <a:cs typeface="+mn-cs"/>
              </a:rPr>
              <a:t>ynagoge</a:t>
            </a:r>
            <a:r>
              <a:rPr lang="nl-NL" sz="1200" kern="1200" dirty="0">
                <a:solidFill>
                  <a:schemeClr val="tx1"/>
                </a:solidFill>
                <a:effectLst/>
                <a:latin typeface="+mn-lt"/>
                <a:ea typeface="+mn-ea"/>
                <a:cs typeface="+mn-cs"/>
              </a:rPr>
              <a:t> is in jodendom</a:t>
            </a:r>
            <a:r>
              <a:rPr lang="nl-NL" sz="1200" kern="1200" baseline="0" dirty="0">
                <a:solidFill>
                  <a:schemeClr val="tx1"/>
                </a:solidFill>
                <a:effectLst/>
                <a:latin typeface="+mn-lt"/>
                <a:ea typeface="+mn-ea"/>
                <a:cs typeface="+mn-cs"/>
              </a:rPr>
              <a:t> een gebeds- en gemeenschapshuis, waar religieuze bijeenkomsten plaatsvinden.</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Bron: </a:t>
            </a:r>
            <a:r>
              <a:rPr lang="nl-NL" sz="1200" u="sng" kern="1200" dirty="0">
                <a:solidFill>
                  <a:schemeClr val="tx1"/>
                </a:solidFill>
                <a:effectLst/>
                <a:latin typeface="+mn-lt"/>
                <a:ea typeface="+mn-ea"/>
                <a:cs typeface="+mn-cs"/>
              </a:rPr>
              <a:t>https://commons.wikimedia.org/wiki/File:Alte_Synagoge_Essen.jpg</a:t>
            </a:r>
            <a:endParaRPr lang="en-US" dirty="0"/>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14</a:t>
            </a:fld>
            <a:endParaRPr lang="en-NL"/>
          </a:p>
        </p:txBody>
      </p:sp>
    </p:spTree>
    <p:extLst>
      <p:ext uri="{BB962C8B-B14F-4D97-AF65-F5344CB8AC3E}">
        <p14:creationId xmlns:p14="http://schemas.microsoft.com/office/powerpoint/2010/main" val="820210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a:t>Jodendom</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Een </a:t>
            </a:r>
            <a:r>
              <a:rPr lang="nl-NL" sz="1200" b="1" kern="1200" dirty="0" err="1">
                <a:solidFill>
                  <a:schemeClr val="tx1"/>
                </a:solidFill>
                <a:effectLst/>
                <a:latin typeface="+mn-lt"/>
                <a:ea typeface="+mn-ea"/>
                <a:cs typeface="+mn-cs"/>
              </a:rPr>
              <a:t>keppel</a:t>
            </a:r>
            <a:r>
              <a:rPr lang="nl-NL" sz="1200" kern="1200" baseline="0" dirty="0">
                <a:solidFill>
                  <a:schemeClr val="tx1"/>
                </a:solidFill>
                <a:effectLst/>
                <a:latin typeface="+mn-lt"/>
                <a:ea typeface="+mn-ea"/>
                <a:cs typeface="+mn-cs"/>
              </a:rPr>
              <a:t> (ook: </a:t>
            </a:r>
            <a:r>
              <a:rPr lang="nl-NL" sz="1200" kern="1200" baseline="0" dirty="0" err="1">
                <a:solidFill>
                  <a:schemeClr val="tx1"/>
                </a:solidFill>
                <a:effectLst/>
                <a:latin typeface="+mn-lt"/>
                <a:ea typeface="+mn-ea"/>
                <a:cs typeface="+mn-cs"/>
              </a:rPr>
              <a:t>kippa</a:t>
            </a:r>
            <a:r>
              <a:rPr lang="nl-NL" sz="1200" kern="1200" baseline="0" dirty="0">
                <a:solidFill>
                  <a:schemeClr val="tx1"/>
                </a:solidFill>
                <a:effectLst/>
                <a:latin typeface="+mn-lt"/>
                <a:ea typeface="+mn-ea"/>
                <a:cs typeface="+mn-cs"/>
              </a:rPr>
              <a:t>) is een hoofddeksel dat traditioneel gedragen wordt door joodse mannen.</a:t>
            </a:r>
            <a:r>
              <a:rPr lang="nl-NL"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Bron: </a:t>
            </a:r>
            <a:r>
              <a:rPr lang="nl-NL" sz="1200" u="sng" kern="1200" dirty="0">
                <a:solidFill>
                  <a:schemeClr val="tx1"/>
                </a:solidFill>
                <a:effectLst/>
                <a:latin typeface="+mn-lt"/>
                <a:ea typeface="+mn-ea"/>
                <a:cs typeface="+mn-cs"/>
              </a:rPr>
              <a:t>https://commons.wikimedia.org/wiki/File:Casamento_judeu1.jpg</a:t>
            </a:r>
            <a:endParaRPr lang="en-US" dirty="0"/>
          </a:p>
        </p:txBody>
      </p:sp>
      <p:sp>
        <p:nvSpPr>
          <p:cNvPr id="4" name="Slide Number Placeholder 3"/>
          <p:cNvSpPr>
            <a:spLocks noGrp="1"/>
          </p:cNvSpPr>
          <p:nvPr>
            <p:ph type="sldNum" sz="quarter" idx="5"/>
          </p:nvPr>
        </p:nvSpPr>
        <p:spPr/>
        <p:txBody>
          <a:bodyPr/>
          <a:lstStyle/>
          <a:p>
            <a:fld id="{BBEB1E09-EAC6-4A78-891C-908C75E0DC4A}" type="slidenum">
              <a:rPr lang="en-NL" smtClean="0"/>
              <a:t>15</a:t>
            </a:fld>
            <a:endParaRPr lang="en-NL"/>
          </a:p>
        </p:txBody>
      </p:sp>
    </p:spTree>
    <p:extLst>
      <p:ext uri="{BB962C8B-B14F-4D97-AF65-F5344CB8AC3E}">
        <p14:creationId xmlns:p14="http://schemas.microsoft.com/office/powerpoint/2010/main" val="586289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a:t>Jodendom</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 </a:t>
            </a:r>
            <a:r>
              <a:rPr lang="nl-NL" sz="1200" b="1" kern="1200" dirty="0">
                <a:solidFill>
                  <a:schemeClr val="tx1"/>
                </a:solidFill>
                <a:effectLst/>
                <a:latin typeface="+mn-lt"/>
                <a:ea typeface="+mn-ea"/>
                <a:cs typeface="+mn-cs"/>
              </a:rPr>
              <a:t>Tenach</a:t>
            </a:r>
            <a:r>
              <a:rPr lang="nl-NL" sz="1200" kern="1200" dirty="0">
                <a:solidFill>
                  <a:schemeClr val="tx1"/>
                </a:solidFill>
                <a:effectLst/>
                <a:latin typeface="+mn-lt"/>
                <a:ea typeface="+mn-ea"/>
                <a:cs typeface="+mn-cs"/>
              </a:rPr>
              <a:t> is het heilige boek van jodendom.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Bron: </a:t>
            </a:r>
            <a:r>
              <a:rPr lang="nl-NL" sz="1200" u="sng" kern="1200" dirty="0">
                <a:solidFill>
                  <a:schemeClr val="tx1"/>
                </a:solidFill>
                <a:effectLst/>
                <a:latin typeface="+mn-lt"/>
                <a:ea typeface="+mn-ea"/>
                <a:cs typeface="+mn-cs"/>
              </a:rPr>
              <a:t>https://commons.wikimedia.org/wiki/File:Tora-Rolle_aus_der_Synagoge_aus_Groß-Umstadt_im_Hessenpark.jpg</a:t>
            </a:r>
            <a:endParaRPr lang="en-US" dirty="0"/>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16</a:t>
            </a:fld>
            <a:endParaRPr lang="en-NL"/>
          </a:p>
        </p:txBody>
      </p:sp>
    </p:spTree>
    <p:extLst>
      <p:ext uri="{BB962C8B-B14F-4D97-AF65-F5344CB8AC3E}">
        <p14:creationId xmlns:p14="http://schemas.microsoft.com/office/powerpoint/2010/main" val="3334759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a:t>Jodendom</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err="1">
                <a:solidFill>
                  <a:schemeClr val="tx1"/>
                </a:solidFill>
                <a:effectLst/>
                <a:latin typeface="+mn-lt"/>
                <a:ea typeface="+mn-ea"/>
                <a:cs typeface="+mn-cs"/>
              </a:rPr>
              <a:t>Mezoeza</a:t>
            </a:r>
            <a:r>
              <a:rPr lang="nl-NL" sz="1200" kern="1200" dirty="0">
                <a:solidFill>
                  <a:schemeClr val="tx1"/>
                </a:solidFill>
                <a:effectLst/>
                <a:latin typeface="+mn-lt"/>
                <a:ea typeface="+mn-ea"/>
                <a:cs typeface="+mn-cs"/>
              </a:rPr>
              <a:t> is een tekstkokertje dat volgens traditioneel joods</a:t>
            </a:r>
            <a:r>
              <a:rPr lang="nl-NL" sz="1200" kern="1200" baseline="0" dirty="0">
                <a:solidFill>
                  <a:schemeClr val="tx1"/>
                </a:solidFill>
                <a:effectLst/>
                <a:latin typeface="+mn-lt"/>
                <a:ea typeface="+mn-ea"/>
                <a:cs typeface="+mn-cs"/>
              </a:rPr>
              <a:t> gebruik op deurposten wordt aangebracht.</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Bron: https://en.wikipedia.org/wiki/File:Mezzuzah1.jpg</a:t>
            </a:r>
            <a:endParaRPr lang="en-US" dirty="0"/>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17</a:t>
            </a:fld>
            <a:endParaRPr lang="en-NL"/>
          </a:p>
        </p:txBody>
      </p:sp>
    </p:spTree>
    <p:extLst>
      <p:ext uri="{BB962C8B-B14F-4D97-AF65-F5344CB8AC3E}">
        <p14:creationId xmlns:p14="http://schemas.microsoft.com/office/powerpoint/2010/main" val="2289512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i="1" u="none" dirty="0">
                <a:solidFill>
                  <a:srgbClr val="FF0000"/>
                </a:solidFill>
              </a:rPr>
              <a:t>Jodendom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Een</a:t>
            </a:r>
            <a:r>
              <a:rPr lang="nl-NL" sz="1200" kern="1200" baseline="0" dirty="0">
                <a:solidFill>
                  <a:schemeClr val="tx1"/>
                </a:solidFill>
                <a:effectLst/>
                <a:latin typeface="+mn-lt"/>
                <a:ea typeface="+mn-ea"/>
                <a:cs typeface="+mn-cs"/>
              </a:rPr>
              <a:t> </a:t>
            </a:r>
            <a:r>
              <a:rPr lang="nl-NL" sz="1200" b="1" kern="1200" baseline="0" dirty="0">
                <a:solidFill>
                  <a:schemeClr val="tx1"/>
                </a:solidFill>
                <a:effectLst/>
                <a:latin typeface="+mn-lt"/>
                <a:ea typeface="+mn-ea"/>
                <a:cs typeface="+mn-cs"/>
              </a:rPr>
              <a:t>r</a:t>
            </a:r>
            <a:r>
              <a:rPr lang="nl-NL" sz="1200" b="1" kern="1200" dirty="0">
                <a:solidFill>
                  <a:schemeClr val="tx1"/>
                </a:solidFill>
                <a:effectLst/>
                <a:latin typeface="+mn-lt"/>
                <a:ea typeface="+mn-ea"/>
                <a:cs typeface="+mn-cs"/>
              </a:rPr>
              <a:t>abbijn </a:t>
            </a:r>
            <a:r>
              <a:rPr lang="nl-NL" sz="1200" b="0" kern="1200" dirty="0">
                <a:solidFill>
                  <a:schemeClr val="tx1"/>
                </a:solidFill>
                <a:effectLst/>
                <a:latin typeface="+mn-lt"/>
                <a:ea typeface="+mn-ea"/>
                <a:cs typeface="+mn-cs"/>
              </a:rPr>
              <a:t>is een joodse geleerde die expert is op het gebied van de </a:t>
            </a:r>
            <a:r>
              <a:rPr lang="nl-NL" sz="1200" b="0" kern="1200" dirty="0" err="1">
                <a:solidFill>
                  <a:schemeClr val="tx1"/>
                </a:solidFill>
                <a:effectLst/>
                <a:latin typeface="+mn-lt"/>
                <a:ea typeface="+mn-ea"/>
                <a:cs typeface="+mn-cs"/>
              </a:rPr>
              <a:t>halacha</a:t>
            </a:r>
            <a:r>
              <a:rPr lang="nl-NL" sz="1200" b="0" kern="1200" dirty="0">
                <a:solidFill>
                  <a:schemeClr val="tx1"/>
                </a:solidFill>
                <a:effectLst/>
                <a:latin typeface="+mn-lt"/>
                <a:ea typeface="+mn-ea"/>
                <a:cs typeface="+mn-cs"/>
              </a:rPr>
              <a:t>, joodse</a:t>
            </a:r>
            <a:r>
              <a:rPr lang="nl-NL" sz="1200" b="0" kern="1200" baseline="0" dirty="0">
                <a:solidFill>
                  <a:schemeClr val="tx1"/>
                </a:solidFill>
                <a:effectLst/>
                <a:latin typeface="+mn-lt"/>
                <a:ea typeface="+mn-ea"/>
                <a:cs typeface="+mn-cs"/>
              </a:rPr>
              <a:t> wet. De term rabbijn wordt tegenwoordig algemeen gebruikt om de spirituele leider van een synagoge aan te duiden.</a:t>
            </a:r>
            <a:endParaRPr lang="nl-NL"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Bron: </a:t>
            </a:r>
            <a:r>
              <a:rPr lang="nl-NL" sz="1200" u="sng" kern="1200" dirty="0">
                <a:solidFill>
                  <a:schemeClr val="tx1"/>
                </a:solidFill>
                <a:effectLst/>
                <a:latin typeface="+mn-lt"/>
                <a:ea typeface="+mn-ea"/>
                <a:cs typeface="+mn-cs"/>
              </a:rPr>
              <a:t>https://nl.wikipedia.org/wiki/Bestand:Rabbijn_Jacobs_toespraak.jpg</a:t>
            </a:r>
            <a:endParaRPr lang="nl-NL" b="0" i="0" u="none" dirty="0">
              <a:solidFill>
                <a:srgbClr val="FF0000"/>
              </a:solidFill>
            </a:endParaRPr>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18</a:t>
            </a:fld>
            <a:endParaRPr lang="en-NL"/>
          </a:p>
        </p:txBody>
      </p:sp>
    </p:spTree>
    <p:extLst>
      <p:ext uri="{BB962C8B-B14F-4D97-AF65-F5344CB8AC3E}">
        <p14:creationId xmlns:p14="http://schemas.microsoft.com/office/powerpoint/2010/main" val="61149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i="1" u="none" dirty="0">
                <a:solidFill>
                  <a:srgbClr val="FF0000"/>
                </a:solidFill>
              </a:rPr>
              <a:t>Jodendom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Oorspronkelijke taal: </a:t>
            </a:r>
            <a:r>
              <a:rPr lang="nl-NL" sz="1200" b="1" kern="1200" dirty="0">
                <a:solidFill>
                  <a:schemeClr val="tx1"/>
                </a:solidFill>
                <a:effectLst/>
                <a:latin typeface="+mn-lt"/>
                <a:ea typeface="+mn-ea"/>
                <a:cs typeface="+mn-cs"/>
              </a:rPr>
              <a:t>Hebreeuws</a:t>
            </a:r>
            <a:r>
              <a:rPr lang="nl-NL"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Bron: https://en.wikipedia.org/wiki/File:Temple_Scroll.png</a:t>
            </a:r>
            <a:endParaRPr lang="nl-NL" b="0" i="0" u="none" dirty="0">
              <a:solidFill>
                <a:srgbClr val="FF0000"/>
              </a:solidFill>
            </a:endParaRPr>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19</a:t>
            </a:fld>
            <a:endParaRPr lang="en-NL"/>
          </a:p>
        </p:txBody>
      </p:sp>
    </p:spTree>
    <p:extLst>
      <p:ext uri="{BB962C8B-B14F-4D97-AF65-F5344CB8AC3E}">
        <p14:creationId xmlns:p14="http://schemas.microsoft.com/office/powerpoint/2010/main" val="317895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i="1" u="none" dirty="0">
                <a:solidFill>
                  <a:srgbClr val="FF0000"/>
                </a:solidFill>
              </a:rPr>
              <a:t>Jodendom</a:t>
            </a:r>
          </a:p>
          <a:p>
            <a:r>
              <a:rPr lang="nl-NL" b="0" i="0" u="none" dirty="0">
                <a:solidFill>
                  <a:srgbClr val="FF0000"/>
                </a:solidFill>
              </a:rPr>
              <a:t>De </a:t>
            </a:r>
            <a:r>
              <a:rPr lang="nl-NL" b="1" i="0" u="none" dirty="0" err="1">
                <a:solidFill>
                  <a:srgbClr val="FF0000"/>
                </a:solidFill>
              </a:rPr>
              <a:t>sedermaaltijd</a:t>
            </a:r>
            <a:r>
              <a:rPr lang="nl-NL" b="0" i="0" u="none" dirty="0">
                <a:solidFill>
                  <a:srgbClr val="FF0000"/>
                </a:solidFill>
              </a:rPr>
              <a:t> vindt plaats tijdens het Pesachfeest, waarbij kinderen leren over de geschiedenis van het joodse volk. Het gaat op deze avond specifiek over het verhaal van de Joodse slavernij in Egypte en de uittocht uit Egypte. Tijdens deze avond stelt het jongste kind uit het gezin vier vragen over gebruiken die anders zijn op de </a:t>
            </a:r>
            <a:r>
              <a:rPr lang="nl-NL" b="0" i="0" u="none" dirty="0" err="1">
                <a:solidFill>
                  <a:srgbClr val="FF0000"/>
                </a:solidFill>
              </a:rPr>
              <a:t>sederavond</a:t>
            </a:r>
            <a:r>
              <a:rPr lang="nl-NL" b="0" i="0" u="none" dirty="0">
                <a:solidFill>
                  <a:srgbClr val="FF0000"/>
                </a:solidFill>
              </a:rPr>
              <a:t> dan op andere avonden.</a:t>
            </a:r>
          </a:p>
          <a:p>
            <a:endParaRPr lang="nl-NL" b="0" i="0" u="none" baseline="0" dirty="0">
              <a:solidFill>
                <a:srgbClr val="FF0000"/>
              </a:solidFill>
            </a:endParaRPr>
          </a:p>
          <a:p>
            <a:r>
              <a:rPr lang="nl-NL" b="0" i="0" u="none" baseline="0" dirty="0">
                <a:solidFill>
                  <a:srgbClr val="FF0000"/>
                </a:solidFill>
              </a:rPr>
              <a:t>Meer informatie: https://nl.wikipedia.org/wiki/Sederavond</a:t>
            </a:r>
          </a:p>
          <a:p>
            <a:endParaRPr lang="nl-NL" b="0" i="0" u="none" baseline="0" dirty="0">
              <a:solidFill>
                <a:srgbClr val="FF0000"/>
              </a:solidFill>
            </a:endParaRPr>
          </a:p>
          <a:p>
            <a:r>
              <a:rPr lang="nl-NL" b="0" i="0" u="none" baseline="0" dirty="0">
                <a:solidFill>
                  <a:srgbClr val="FF0000"/>
                </a:solidFill>
              </a:rPr>
              <a:t>Bron foto: https://commons.wikimedia.org/wiki/File:A_Seder_table_setting.jpg</a:t>
            </a:r>
            <a:endParaRPr lang="nl-NL" b="0" i="0" u="none" dirty="0">
              <a:solidFill>
                <a:srgbClr val="FF0000"/>
              </a:solidFill>
            </a:endParaRPr>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20</a:t>
            </a:fld>
            <a:endParaRPr lang="en-NL"/>
          </a:p>
        </p:txBody>
      </p:sp>
    </p:spTree>
    <p:extLst>
      <p:ext uri="{BB962C8B-B14F-4D97-AF65-F5344CB8AC3E}">
        <p14:creationId xmlns:p14="http://schemas.microsoft.com/office/powerpoint/2010/main" val="3837722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i="1" kern="1200" dirty="0">
                <a:solidFill>
                  <a:schemeClr val="tx1"/>
                </a:solidFill>
                <a:effectLst/>
                <a:latin typeface="+mn-lt"/>
                <a:ea typeface="+mn-ea"/>
                <a:cs typeface="+mn-cs"/>
              </a:rPr>
              <a:t>Christendom</a:t>
            </a:r>
          </a:p>
          <a:p>
            <a:r>
              <a:rPr lang="nl-NL" sz="1200" b="1" kern="1200" dirty="0">
                <a:solidFill>
                  <a:schemeClr val="tx1"/>
                </a:solidFill>
                <a:effectLst/>
                <a:latin typeface="+mn-lt"/>
                <a:ea typeface="+mn-ea"/>
                <a:cs typeface="+mn-cs"/>
              </a:rPr>
              <a:t>Rozenkrans</a:t>
            </a:r>
            <a:r>
              <a:rPr lang="nl-NL" sz="1200" kern="1200" dirty="0">
                <a:solidFill>
                  <a:schemeClr val="tx1"/>
                </a:solidFill>
                <a:effectLst/>
                <a:latin typeface="+mn-lt"/>
                <a:ea typeface="+mn-ea"/>
                <a:cs typeface="+mn-cs"/>
              </a:rPr>
              <a:t> of paternoster is een gebedssnoer</a:t>
            </a:r>
            <a:r>
              <a:rPr lang="nl-NL" sz="1200" kern="1200" baseline="0" dirty="0">
                <a:solidFill>
                  <a:schemeClr val="tx1"/>
                </a:solidFill>
                <a:effectLst/>
                <a:latin typeface="+mn-lt"/>
                <a:ea typeface="+mn-ea"/>
                <a:cs typeface="+mn-cs"/>
              </a:rPr>
              <a:t> in gebruik in Rooms-Katholiek christendom.</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Bron: </a:t>
            </a:r>
            <a:r>
              <a:rPr lang="nl-NL" sz="1200" u="sng" kern="1200" dirty="0">
                <a:solidFill>
                  <a:schemeClr val="tx1"/>
                </a:solidFill>
                <a:effectLst/>
                <a:latin typeface="+mn-lt"/>
                <a:ea typeface="+mn-ea"/>
                <a:cs typeface="+mn-cs"/>
              </a:rPr>
              <a:t>https://en.wikipedia.org/wiki/File:SilverRosary.png</a:t>
            </a:r>
            <a:endParaRPr lang="en-US" sz="1200" kern="1200" dirty="0">
              <a:solidFill>
                <a:schemeClr val="tx1"/>
              </a:solidFill>
              <a:effectLst/>
              <a:latin typeface="+mn-lt"/>
              <a:ea typeface="+mn-ea"/>
              <a:cs typeface="+mn-cs"/>
            </a:endParaRPr>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3</a:t>
            </a:fld>
            <a:endParaRPr lang="en-NL"/>
          </a:p>
        </p:txBody>
      </p:sp>
    </p:spTree>
    <p:extLst>
      <p:ext uri="{BB962C8B-B14F-4D97-AF65-F5344CB8AC3E}">
        <p14:creationId xmlns:p14="http://schemas.microsoft.com/office/powerpoint/2010/main" val="608854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Jodendom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effectLst/>
                <a:latin typeface="+mn-lt"/>
                <a:ea typeface="+mn-ea"/>
                <a:cs typeface="+mn-cs"/>
              </a:rPr>
              <a:t>Een</a:t>
            </a:r>
            <a:r>
              <a:rPr lang="nl-NL" sz="1200" b="0" kern="1200" baseline="0" dirty="0">
                <a:solidFill>
                  <a:schemeClr val="tx1"/>
                </a:solidFill>
                <a:effectLst/>
                <a:latin typeface="+mn-lt"/>
                <a:ea typeface="+mn-ea"/>
                <a:cs typeface="+mn-cs"/>
              </a:rPr>
              <a:t> Joodse- of Israëlitische </a:t>
            </a:r>
            <a:r>
              <a:rPr lang="nl-NL" sz="1200" b="1" kern="1200" dirty="0">
                <a:solidFill>
                  <a:schemeClr val="tx1"/>
                </a:solidFill>
                <a:effectLst/>
                <a:latin typeface="+mn-lt"/>
                <a:ea typeface="+mn-ea"/>
                <a:cs typeface="+mn-cs"/>
              </a:rPr>
              <a:t>begraafplaats</a:t>
            </a:r>
            <a:r>
              <a:rPr lang="nl-NL" sz="1200" kern="1200" dirty="0">
                <a:solidFill>
                  <a:schemeClr val="tx1"/>
                </a:solidFill>
                <a:effectLst/>
                <a:latin typeface="+mn-lt"/>
                <a:ea typeface="+mn-ea"/>
                <a:cs typeface="+mn-cs"/>
              </a:rPr>
              <a:t> is een voor joden heilige plaats, waar zij hun doden begraven.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Bron: https://en.wikipedia.org/wiki/File:Jüdischer_Friedhof_Worms-4270.jpg</a:t>
            </a:r>
            <a:endParaRPr lang="nl-NL" b="0" i="0" u="none" dirty="0">
              <a:solidFill>
                <a:srgbClr val="FF0000"/>
              </a:solidFill>
            </a:endParaRPr>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21</a:t>
            </a:fld>
            <a:endParaRPr lang="en-NL"/>
          </a:p>
        </p:txBody>
      </p:sp>
    </p:spTree>
    <p:extLst>
      <p:ext uri="{BB962C8B-B14F-4D97-AF65-F5344CB8AC3E}">
        <p14:creationId xmlns:p14="http://schemas.microsoft.com/office/powerpoint/2010/main" val="2670364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i="1" u="none" dirty="0">
                <a:solidFill>
                  <a:srgbClr val="FF0000"/>
                </a:solidFill>
              </a:rPr>
              <a:t>Islam</a:t>
            </a:r>
          </a:p>
          <a:p>
            <a:r>
              <a:rPr lang="nl-NL" b="1" i="0" u="none" dirty="0">
                <a:solidFill>
                  <a:srgbClr val="FF0000"/>
                </a:solidFill>
              </a:rPr>
              <a:t>Wassende maan en ster </a:t>
            </a:r>
            <a:r>
              <a:rPr lang="nl-NL" b="0" i="0" u="none" dirty="0">
                <a:solidFill>
                  <a:srgbClr val="FF0000"/>
                </a:solidFill>
              </a:rPr>
              <a:t>(Symbool)</a:t>
            </a:r>
          </a:p>
          <a:p>
            <a:endParaRPr lang="nl-NL" b="0" i="0" u="none"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u="none" dirty="0">
                <a:solidFill>
                  <a:srgbClr val="FF0000"/>
                </a:solidFill>
              </a:rPr>
              <a:t>Bron: </a:t>
            </a:r>
            <a:r>
              <a:rPr lang="nl-NL" sz="1200" u="sng" kern="1200" dirty="0">
                <a:solidFill>
                  <a:schemeClr val="tx1"/>
                </a:solidFill>
                <a:effectLst/>
                <a:latin typeface="+mn-lt"/>
                <a:ea typeface="+mn-ea"/>
                <a:cs typeface="+mn-cs"/>
              </a:rPr>
              <a:t>https://commons.wikimedia.org/wiki/File:Star_and_Crescent.svg</a:t>
            </a:r>
            <a:endParaRPr lang="nl-NL" b="0" i="0" u="none" dirty="0">
              <a:solidFill>
                <a:srgbClr val="FF0000"/>
              </a:solidFill>
            </a:endParaRPr>
          </a:p>
          <a:p>
            <a:endParaRPr lang="nl-NL" b="1" i="0" u="none" dirty="0">
              <a:solidFill>
                <a:srgbClr val="FF0000"/>
              </a:solidFill>
            </a:endParaRPr>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22</a:t>
            </a:fld>
            <a:endParaRPr lang="en-NL"/>
          </a:p>
        </p:txBody>
      </p:sp>
    </p:spTree>
    <p:extLst>
      <p:ext uri="{BB962C8B-B14F-4D97-AF65-F5344CB8AC3E}">
        <p14:creationId xmlns:p14="http://schemas.microsoft.com/office/powerpoint/2010/main" val="835759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i="1" u="none" dirty="0">
                <a:solidFill>
                  <a:srgbClr val="FF0000"/>
                </a:solidFill>
              </a:rPr>
              <a:t>Islam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Een </a:t>
            </a:r>
            <a:r>
              <a:rPr lang="nl-NL" sz="1200" b="1" kern="1200" dirty="0" err="1">
                <a:solidFill>
                  <a:schemeClr val="tx1"/>
                </a:solidFill>
                <a:effectLst/>
                <a:latin typeface="+mn-lt"/>
                <a:ea typeface="+mn-ea"/>
                <a:cs typeface="+mn-cs"/>
              </a:rPr>
              <a:t>tasbih</a:t>
            </a:r>
            <a:r>
              <a:rPr lang="nl-NL" sz="1200" kern="1200" dirty="0">
                <a:solidFill>
                  <a:schemeClr val="tx1"/>
                </a:solidFill>
                <a:effectLst/>
                <a:latin typeface="+mn-lt"/>
                <a:ea typeface="+mn-ea"/>
                <a:cs typeface="+mn-cs"/>
              </a:rPr>
              <a:t> </a:t>
            </a:r>
            <a:r>
              <a:rPr lang="nl-NL" sz="1200" b="0" i="0" kern="1200" dirty="0">
                <a:solidFill>
                  <a:schemeClr val="tx1"/>
                </a:solidFill>
                <a:effectLst/>
                <a:latin typeface="+mn-lt"/>
                <a:ea typeface="+mn-ea"/>
                <a:cs typeface="+mn-cs"/>
              </a:rPr>
              <a:t>is een door moslims gebruikt gebedssnoer.</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Bron: http://www.missiokids.nl/Islam/InDeMoskee.html </a:t>
            </a:r>
            <a:endParaRPr lang="en-US" sz="1200" kern="1200" dirty="0">
              <a:solidFill>
                <a:schemeClr val="tx1"/>
              </a:solidFill>
              <a:effectLst/>
              <a:latin typeface="+mn-lt"/>
              <a:ea typeface="+mn-ea"/>
              <a:cs typeface="+mn-cs"/>
            </a:endParaRPr>
          </a:p>
          <a:p>
            <a:endParaRPr lang="nl-NL" b="0" i="0" u="none" dirty="0">
              <a:solidFill>
                <a:srgbClr val="FF0000"/>
              </a:solidFill>
            </a:endParaRPr>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23</a:t>
            </a:fld>
            <a:endParaRPr lang="en-NL"/>
          </a:p>
        </p:txBody>
      </p:sp>
    </p:spTree>
    <p:extLst>
      <p:ext uri="{BB962C8B-B14F-4D97-AF65-F5344CB8AC3E}">
        <p14:creationId xmlns:p14="http://schemas.microsoft.com/office/powerpoint/2010/main" val="967282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Islam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Ee</a:t>
            </a:r>
            <a:r>
              <a:rPr lang="en-US" sz="1200" kern="1200" baseline="0" dirty="0" err="1">
                <a:solidFill>
                  <a:schemeClr val="tx1"/>
                </a:solidFill>
                <a:effectLst/>
                <a:latin typeface="+mn-lt"/>
                <a:ea typeface="+mn-ea"/>
                <a:cs typeface="+mn-cs"/>
              </a:rPr>
              <a:t>n</a:t>
            </a:r>
            <a:r>
              <a:rPr lang="en-US" sz="1200"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m</a:t>
            </a:r>
            <a:r>
              <a:rPr lang="en-US" sz="1200" b="1" kern="1200" dirty="0" err="1">
                <a:solidFill>
                  <a:schemeClr val="tx1"/>
                </a:solidFill>
                <a:effectLst/>
                <a:latin typeface="+mn-lt"/>
                <a:ea typeface="+mn-ea"/>
                <a:cs typeface="+mn-cs"/>
              </a:rPr>
              <a:t>oskee</a:t>
            </a:r>
            <a:r>
              <a:rPr lang="en-US" sz="1200" kern="1200" dirty="0">
                <a:solidFill>
                  <a:schemeClr val="tx1"/>
                </a:solidFill>
                <a:effectLst/>
                <a:latin typeface="+mn-lt"/>
                <a:ea typeface="+mn-ea"/>
                <a:cs typeface="+mn-cs"/>
              </a:rPr>
              <a:t> is </a:t>
            </a:r>
            <a:r>
              <a:rPr lang="en-US" sz="1200" kern="1200" dirty="0" err="1">
                <a:solidFill>
                  <a:schemeClr val="tx1"/>
                </a:solidFill>
                <a:effectLst/>
                <a:latin typeface="+mn-lt"/>
                <a:ea typeface="+mn-ea"/>
                <a:cs typeface="+mn-cs"/>
              </a:rPr>
              <a:t>een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gebedshuis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binnen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islam</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Bron</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https://en.wikipedia.org/wiki/File:Blue_Mosque_2017.jpg</a:t>
            </a:r>
            <a:endParaRPr lang="nl-NL" b="0" i="0" u="none" dirty="0">
              <a:solidFill>
                <a:srgbClr val="FF0000"/>
              </a:solidFill>
            </a:endParaRPr>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24</a:t>
            </a:fld>
            <a:endParaRPr lang="en-NL"/>
          </a:p>
        </p:txBody>
      </p:sp>
    </p:spTree>
    <p:extLst>
      <p:ext uri="{BB962C8B-B14F-4D97-AF65-F5344CB8AC3E}">
        <p14:creationId xmlns:p14="http://schemas.microsoft.com/office/powerpoint/2010/main" val="3040914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i="1" u="none" dirty="0">
                <a:solidFill>
                  <a:srgbClr val="FF0000"/>
                </a:solidFill>
              </a:rPr>
              <a:t>Islam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err="1">
                <a:solidFill>
                  <a:schemeClr val="tx1"/>
                </a:solidFill>
                <a:effectLst/>
                <a:latin typeface="+mn-lt"/>
                <a:ea typeface="+mn-ea"/>
                <a:cs typeface="+mn-cs"/>
              </a:rPr>
              <a:t>Hidjab</a:t>
            </a:r>
            <a:r>
              <a:rPr lang="en-US" sz="1200" b="0" i="0" kern="1200" dirty="0">
                <a:solidFill>
                  <a:schemeClr val="tx1"/>
                </a:solidFill>
                <a:effectLst/>
                <a:latin typeface="+mn-lt"/>
                <a:ea typeface="+mn-ea"/>
                <a:cs typeface="+mn-cs"/>
              </a:rPr>
              <a:t> of </a:t>
            </a:r>
            <a:r>
              <a:rPr lang="en-US" sz="1200" b="0" i="0" kern="1200" dirty="0" err="1">
                <a:solidFill>
                  <a:schemeClr val="tx1"/>
                </a:solidFill>
                <a:effectLst/>
                <a:latin typeface="+mn-lt"/>
                <a:ea typeface="+mn-ea"/>
                <a:cs typeface="+mn-cs"/>
              </a:rPr>
              <a:t>ħijāb</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betekent</a:t>
            </a:r>
            <a:r>
              <a:rPr lang="en-US" sz="1200" b="0" i="0" kern="1200" dirty="0">
                <a:solidFill>
                  <a:schemeClr val="tx1"/>
                </a:solidFill>
                <a:effectLst/>
                <a:latin typeface="+mn-lt"/>
                <a:ea typeface="+mn-ea"/>
                <a:cs typeface="+mn-cs"/>
              </a:rPr>
              <a:t> in het </a:t>
            </a:r>
            <a:r>
              <a:rPr lang="en-US" sz="1200" b="0" i="0" kern="1200" dirty="0" err="1">
                <a:solidFill>
                  <a:schemeClr val="tx1"/>
                </a:solidFill>
                <a:effectLst/>
                <a:latin typeface="+mn-lt"/>
                <a:ea typeface="+mn-ea"/>
                <a:cs typeface="+mn-cs"/>
              </a:rPr>
              <a:t>Arabisch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bedekken</a:t>
            </a:r>
            <a:r>
              <a:rPr lang="en-US" sz="1200" b="0" i="0" kern="1200" dirty="0">
                <a:solidFill>
                  <a:schemeClr val="tx1"/>
                </a:solidFill>
                <a:effectLst/>
                <a:latin typeface="+mn-lt"/>
                <a:ea typeface="+mn-ea"/>
                <a:cs typeface="+mn-cs"/>
              </a:rPr>
              <a:t>". In de </a:t>
            </a:r>
            <a:r>
              <a:rPr lang="en-US" sz="1200" b="0" i="0" kern="1200" dirty="0" err="1">
                <a:solidFill>
                  <a:schemeClr val="tx1"/>
                </a:solidFill>
                <a:effectLst/>
                <a:latin typeface="+mn-lt"/>
                <a:ea typeface="+mn-ea"/>
                <a:cs typeface="+mn-cs"/>
              </a:rPr>
              <a:t>islamitische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betekenis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hidjab</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hoofdoek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zijn</a:t>
            </a:r>
            <a:r>
              <a:rPr lang="en-US" sz="1200" b="0" i="0" kern="120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Bron: </a:t>
            </a:r>
            <a:r>
              <a:rPr lang="nl-NL" sz="1200" u="sng" kern="1200" dirty="0">
                <a:solidFill>
                  <a:schemeClr val="tx1"/>
                </a:solidFill>
                <a:effectLst/>
                <a:latin typeface="+mn-lt"/>
                <a:ea typeface="+mn-ea"/>
                <a:cs typeface="+mn-cs"/>
              </a:rPr>
              <a:t>https://en.wikipedia.org/wiki/File:Girls_from_MHamid_(2357918553).jpg</a:t>
            </a:r>
            <a:endParaRPr lang="nl-NL" b="0" i="0" u="none" dirty="0">
              <a:solidFill>
                <a:srgbClr val="FF0000"/>
              </a:solidFill>
            </a:endParaRPr>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25</a:t>
            </a:fld>
            <a:endParaRPr lang="en-NL"/>
          </a:p>
        </p:txBody>
      </p:sp>
    </p:spTree>
    <p:extLst>
      <p:ext uri="{BB962C8B-B14F-4D97-AF65-F5344CB8AC3E}">
        <p14:creationId xmlns:p14="http://schemas.microsoft.com/office/powerpoint/2010/main" val="210239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i="1" u="none" dirty="0">
                <a:solidFill>
                  <a:srgbClr val="FF0000"/>
                </a:solidFill>
              </a:rPr>
              <a:t>Islam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De </a:t>
            </a:r>
            <a:r>
              <a:rPr lang="en-US" sz="1200" b="1" i="0" kern="1200" dirty="0">
                <a:solidFill>
                  <a:schemeClr val="tx1"/>
                </a:solidFill>
                <a:effectLst/>
                <a:latin typeface="+mn-lt"/>
                <a:ea typeface="+mn-ea"/>
                <a:cs typeface="+mn-cs"/>
              </a:rPr>
              <a:t>Koran</a:t>
            </a:r>
            <a:r>
              <a:rPr lang="en-US" sz="1200" b="0" i="0" kern="1200" dirty="0">
                <a:solidFill>
                  <a:schemeClr val="tx1"/>
                </a:solidFill>
                <a:effectLst/>
                <a:latin typeface="+mn-lt"/>
                <a:ea typeface="+mn-ea"/>
                <a:cs typeface="+mn-cs"/>
              </a:rPr>
              <a:t> is het </a:t>
            </a:r>
            <a:r>
              <a:rPr lang="en-US" sz="1200" b="0" i="0" kern="1200" dirty="0" err="1">
                <a:solidFill>
                  <a:schemeClr val="tx1"/>
                </a:solidFill>
                <a:effectLst/>
                <a:latin typeface="+mn-lt"/>
                <a:ea typeface="+mn-ea"/>
                <a:cs typeface="+mn-cs"/>
              </a:rPr>
              <a:t>enige</a:t>
            </a:r>
            <a:r>
              <a:rPr lang="en-US" sz="1200" b="0" i="0" kern="1200" dirty="0">
                <a:solidFill>
                  <a:schemeClr val="tx1"/>
                </a:solidFill>
                <a:effectLst/>
                <a:latin typeface="+mn-lt"/>
                <a:ea typeface="+mn-ea"/>
                <a:cs typeface="+mn-cs"/>
              </a:rPr>
              <a:t> van de door </a:t>
            </a:r>
            <a:r>
              <a:rPr lang="en-US" sz="1200" b="0" i="0" kern="1200" dirty="0" err="1">
                <a:solidFill>
                  <a:schemeClr val="tx1"/>
                </a:solidFill>
                <a:effectLst/>
                <a:latin typeface="+mn-lt"/>
                <a:ea typeface="+mn-ea"/>
                <a:cs typeface="+mn-cs"/>
              </a:rPr>
              <a:t>moslims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erkende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islamitische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heilige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boeken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zuiver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zou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zijn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overgeleverd</a:t>
            </a:r>
            <a:r>
              <a:rPr lang="en-US" sz="1200" b="0" i="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Bron</a:t>
            </a:r>
            <a:r>
              <a:rPr lang="en-US" sz="1200" kern="1200" dirty="0">
                <a:solidFill>
                  <a:schemeClr val="tx1"/>
                </a:solidFill>
                <a:effectLst/>
                <a:latin typeface="+mn-lt"/>
                <a:ea typeface="+mn-ea"/>
                <a:cs typeface="+mn-cs"/>
              </a:rPr>
              <a:t>: https://pixabay.com/nl/photos/quran-licht-zeg-geestelijkheid-5385902/</a:t>
            </a:r>
            <a:endParaRPr lang="nl-NL" b="0" i="0" u="none" dirty="0">
              <a:solidFill>
                <a:srgbClr val="FF0000"/>
              </a:solidFill>
            </a:endParaRPr>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26</a:t>
            </a:fld>
            <a:endParaRPr lang="en-NL"/>
          </a:p>
        </p:txBody>
      </p:sp>
    </p:spTree>
    <p:extLst>
      <p:ext uri="{BB962C8B-B14F-4D97-AF65-F5344CB8AC3E}">
        <p14:creationId xmlns:p14="http://schemas.microsoft.com/office/powerpoint/2010/main" val="557811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Islam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De </a:t>
            </a:r>
            <a:r>
              <a:rPr lang="en-US" sz="1200" b="1" i="0" kern="1200" dirty="0" err="1">
                <a:solidFill>
                  <a:schemeClr val="tx1"/>
                </a:solidFill>
                <a:effectLst/>
                <a:latin typeface="+mn-lt"/>
                <a:ea typeface="+mn-ea"/>
                <a:cs typeface="+mn-cs"/>
              </a:rPr>
              <a:t>mihrāb</a:t>
            </a:r>
            <a:r>
              <a:rPr lang="en-US" sz="1200" b="0" i="0" kern="1200" dirty="0">
                <a:solidFill>
                  <a:schemeClr val="tx1"/>
                </a:solidFill>
                <a:effectLst/>
                <a:latin typeface="+mn-lt"/>
                <a:ea typeface="+mn-ea"/>
                <a:cs typeface="+mn-cs"/>
              </a:rPr>
              <a:t> is </a:t>
            </a:r>
            <a:r>
              <a:rPr lang="en-US" sz="1200" b="0" i="0" kern="1200" dirty="0" err="1">
                <a:solidFill>
                  <a:schemeClr val="tx1"/>
                </a:solidFill>
                <a:effectLst/>
                <a:latin typeface="+mn-lt"/>
                <a:ea typeface="+mn-ea"/>
                <a:cs typeface="+mn-cs"/>
              </a:rPr>
              <a:t>een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islamitische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gebedsnis</a:t>
            </a:r>
            <a:r>
              <a:rPr lang="en-US" sz="1200" b="0" i="0" kern="1200" dirty="0">
                <a:solidFill>
                  <a:schemeClr val="tx1"/>
                </a:solidFill>
                <a:effectLst/>
                <a:latin typeface="+mn-lt"/>
                <a:ea typeface="+mn-ea"/>
                <a:cs typeface="+mn-cs"/>
              </a:rPr>
              <a:t> in </a:t>
            </a:r>
            <a:r>
              <a:rPr lang="en-US" sz="1200" b="0" i="0" kern="1200" dirty="0" err="1">
                <a:solidFill>
                  <a:schemeClr val="tx1"/>
                </a:solidFill>
                <a:effectLst/>
                <a:latin typeface="+mn-lt"/>
                <a:ea typeface="+mn-ea"/>
                <a:cs typeface="+mn-cs"/>
              </a:rPr>
              <a:t>een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muur</a:t>
            </a:r>
            <a:r>
              <a:rPr lang="en-US" sz="1200" b="0" i="0" kern="1200" dirty="0">
                <a:solidFill>
                  <a:schemeClr val="tx1"/>
                </a:solidFill>
                <a:effectLst/>
                <a:latin typeface="+mn-lt"/>
                <a:ea typeface="+mn-ea"/>
                <a:cs typeface="+mn-cs"/>
              </a:rPr>
              <a:t> in de </a:t>
            </a:r>
            <a:r>
              <a:rPr lang="en-US" sz="1200" b="0" i="0" kern="1200" dirty="0" err="1">
                <a:solidFill>
                  <a:schemeClr val="tx1"/>
                </a:solidFill>
                <a:effectLst/>
                <a:latin typeface="+mn-lt"/>
                <a:ea typeface="+mn-ea"/>
                <a:cs typeface="+mn-cs"/>
              </a:rPr>
              <a:t>moskee</a:t>
            </a:r>
            <a:r>
              <a:rPr lang="en-US" sz="1200" b="0" i="0" kern="1200" dirty="0">
                <a:solidFill>
                  <a:schemeClr val="tx1"/>
                </a:solidFill>
                <a:effectLst/>
                <a:latin typeface="+mn-lt"/>
                <a:ea typeface="+mn-ea"/>
                <a:cs typeface="+mn-cs"/>
              </a:rPr>
              <a:t> die de </a:t>
            </a:r>
            <a:r>
              <a:rPr lang="en-US" sz="1200" b="0" i="0" kern="1200" dirty="0" err="1">
                <a:solidFill>
                  <a:schemeClr val="tx1"/>
                </a:solidFill>
                <a:effectLst/>
                <a:latin typeface="+mn-lt"/>
                <a:ea typeface="+mn-ea"/>
                <a:cs typeface="+mn-cs"/>
              </a:rPr>
              <a:t>gebedsrichting</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gibla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aangeeft</a:t>
            </a:r>
            <a:r>
              <a:rPr lang="en-US" sz="1200" b="0" i="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Bron</a:t>
            </a:r>
            <a:r>
              <a:rPr lang="en-US" sz="1200" kern="1200" dirty="0">
                <a:solidFill>
                  <a:schemeClr val="tx1"/>
                </a:solidFill>
                <a:effectLst/>
                <a:latin typeface="+mn-lt"/>
                <a:ea typeface="+mn-ea"/>
                <a:cs typeface="+mn-cs"/>
              </a:rPr>
              <a:t>: https://nl.wikipedia.org/wiki/Moskee </a:t>
            </a:r>
          </a:p>
          <a:p>
            <a:endParaRPr lang="nl-NL" b="0" i="0" u="none" dirty="0">
              <a:solidFill>
                <a:srgbClr val="FF0000"/>
              </a:solidFill>
            </a:endParaRPr>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27</a:t>
            </a:fld>
            <a:endParaRPr lang="en-NL"/>
          </a:p>
        </p:txBody>
      </p:sp>
    </p:spTree>
    <p:extLst>
      <p:ext uri="{BB962C8B-B14F-4D97-AF65-F5344CB8AC3E}">
        <p14:creationId xmlns:p14="http://schemas.microsoft.com/office/powerpoint/2010/main" val="1609118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i="1" u="none" dirty="0">
                <a:solidFill>
                  <a:srgbClr val="FF0000"/>
                </a:solidFill>
              </a:rPr>
              <a:t>Islam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kern="1200" dirty="0">
                <a:solidFill>
                  <a:schemeClr val="tx1"/>
                </a:solidFill>
                <a:effectLst/>
                <a:latin typeface="+mn-lt"/>
                <a:ea typeface="+mn-ea"/>
                <a:cs typeface="+mn-cs"/>
              </a:rPr>
              <a:t>Imam</a:t>
            </a:r>
            <a:r>
              <a:rPr lang="nl-NL" sz="1200" b="0" i="0" kern="1200" dirty="0">
                <a:solidFill>
                  <a:schemeClr val="tx1"/>
                </a:solidFill>
                <a:effectLst/>
                <a:latin typeface="+mn-lt"/>
                <a:ea typeface="+mn-ea"/>
                <a:cs typeface="+mn-cs"/>
              </a:rPr>
              <a:t> is een van oorsprong Arabisch woord waarmee een zeker leiderschap wordt aangeduid, voornamelijk binnen islam.</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Bron</a:t>
            </a:r>
            <a:r>
              <a:rPr lang="en-US" sz="1200" kern="1200" dirty="0">
                <a:solidFill>
                  <a:schemeClr val="tx1"/>
                </a:solidFill>
                <a:effectLst/>
                <a:latin typeface="+mn-lt"/>
                <a:ea typeface="+mn-ea"/>
                <a:cs typeface="+mn-cs"/>
              </a:rPr>
              <a:t>: </a:t>
            </a:r>
            <a:r>
              <a:rPr lang="nl-NL" sz="1200" b="0" i="0" u="none" strike="noStrike" kern="1200" dirty="0">
                <a:solidFill>
                  <a:schemeClr val="tx1"/>
                </a:solidFill>
                <a:effectLst/>
                <a:latin typeface="+mn-lt"/>
                <a:ea typeface="+mn-ea"/>
                <a:cs typeface="+mn-cs"/>
              </a:rPr>
              <a:t>https://commons.wikimedia.org/wiki/File:Imam_Abou_Ammar.jpg</a:t>
            </a:r>
            <a:r>
              <a:rPr lang="nl-NL" dirty="0"/>
              <a:t> </a:t>
            </a:r>
            <a:endParaRPr lang="nl-NL" b="0" i="0" u="none" dirty="0">
              <a:solidFill>
                <a:srgbClr val="FF0000"/>
              </a:solidFill>
            </a:endParaRPr>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28</a:t>
            </a:fld>
            <a:endParaRPr lang="en-NL"/>
          </a:p>
        </p:txBody>
      </p:sp>
    </p:spTree>
    <p:extLst>
      <p:ext uri="{BB962C8B-B14F-4D97-AF65-F5344CB8AC3E}">
        <p14:creationId xmlns:p14="http://schemas.microsoft.com/office/powerpoint/2010/main" val="3467502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Islam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Oorspronkelijke taal: </a:t>
            </a:r>
            <a:r>
              <a:rPr lang="nl-NL" sz="1200" b="1" kern="1200" dirty="0">
                <a:solidFill>
                  <a:schemeClr val="tx1"/>
                </a:solidFill>
                <a:effectLst/>
                <a:latin typeface="+mn-lt"/>
                <a:ea typeface="+mn-ea"/>
                <a:cs typeface="+mn-cs"/>
              </a:rPr>
              <a:t>Arabisch</a:t>
            </a:r>
            <a:r>
              <a:rPr lang="nl-NL"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Bron: </a:t>
            </a:r>
            <a:r>
              <a:rPr lang="nl-NL" sz="1200" u="sng" kern="1200" dirty="0">
                <a:solidFill>
                  <a:schemeClr val="tx1"/>
                </a:solidFill>
                <a:effectLst/>
                <a:latin typeface="+mn-lt"/>
                <a:ea typeface="+mn-ea"/>
                <a:cs typeface="+mn-cs"/>
              </a:rPr>
              <a:t>https://pixabay.com/nl/photos/quran-islam-alanya-boek-heilige-586569/</a:t>
            </a:r>
            <a:endParaRPr lang="nl-NL" b="0" i="0" u="none" dirty="0">
              <a:solidFill>
                <a:srgbClr val="FF0000"/>
              </a:solidFill>
            </a:endParaRPr>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29</a:t>
            </a:fld>
            <a:endParaRPr lang="en-NL"/>
          </a:p>
        </p:txBody>
      </p:sp>
    </p:spTree>
    <p:extLst>
      <p:ext uri="{BB962C8B-B14F-4D97-AF65-F5344CB8AC3E}">
        <p14:creationId xmlns:p14="http://schemas.microsoft.com/office/powerpoint/2010/main" val="3432442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i="1" u="none" dirty="0">
                <a:solidFill>
                  <a:srgbClr val="FF0000"/>
                </a:solidFill>
              </a:rPr>
              <a:t>Islam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Een</a:t>
            </a:r>
            <a:r>
              <a:rPr lang="en-US" sz="1200" b="0"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gebedskleed</a:t>
            </a:r>
            <a:r>
              <a:rPr lang="en-US" sz="1200" b="0" i="0" kern="1200" dirty="0">
                <a:solidFill>
                  <a:schemeClr val="tx1"/>
                </a:solidFill>
                <a:effectLst/>
                <a:latin typeface="+mn-lt"/>
                <a:ea typeface="+mn-ea"/>
                <a:cs typeface="+mn-cs"/>
              </a:rPr>
              <a:t> is </a:t>
            </a:r>
            <a:r>
              <a:rPr lang="en-US" sz="1200" b="0" i="0" kern="1200" dirty="0" err="1">
                <a:solidFill>
                  <a:schemeClr val="tx1"/>
                </a:solidFill>
                <a:effectLst/>
                <a:latin typeface="+mn-lt"/>
                <a:ea typeface="+mn-ea"/>
                <a:cs typeface="+mn-cs"/>
              </a:rPr>
              <a:t>een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kleed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dat</a:t>
            </a:r>
            <a:r>
              <a:rPr lang="en-US" sz="1200" b="0" i="0" kern="1200" dirty="0">
                <a:solidFill>
                  <a:schemeClr val="tx1"/>
                </a:solidFill>
                <a:effectLst/>
                <a:latin typeface="+mn-lt"/>
                <a:ea typeface="+mn-ea"/>
                <a:cs typeface="+mn-cs"/>
              </a:rPr>
              <a:t> door </a:t>
            </a:r>
            <a:r>
              <a:rPr lang="en-US" sz="1200" b="0" i="0" kern="1200" dirty="0" err="1">
                <a:solidFill>
                  <a:schemeClr val="tx1"/>
                </a:solidFill>
                <a:effectLst/>
                <a:latin typeface="+mn-lt"/>
                <a:ea typeface="+mn-ea"/>
                <a:cs typeface="+mn-cs"/>
              </a:rPr>
              <a:t>moslims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gebruikt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worden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voor</a:t>
            </a:r>
            <a:r>
              <a:rPr lang="en-US" sz="1200" b="0" i="0" kern="1200" dirty="0">
                <a:solidFill>
                  <a:schemeClr val="tx1"/>
                </a:solidFill>
                <a:effectLst/>
                <a:latin typeface="+mn-lt"/>
                <a:ea typeface="+mn-ea"/>
                <a:cs typeface="+mn-cs"/>
              </a:rPr>
              <a:t> het 5-maal </a:t>
            </a:r>
            <a:r>
              <a:rPr lang="en-US" sz="1200" b="0" i="0" kern="1200" dirty="0" err="1">
                <a:solidFill>
                  <a:schemeClr val="tx1"/>
                </a:solidFill>
                <a:effectLst/>
                <a:latin typeface="+mn-lt"/>
                <a:ea typeface="+mn-ea"/>
                <a:cs typeface="+mn-cs"/>
              </a:rPr>
              <a:t>dagelijkse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gebed</a:t>
            </a:r>
            <a:r>
              <a:rPr lang="en-US" sz="1200" b="0" i="0" kern="1200" dirty="0">
                <a:solidFill>
                  <a:schemeClr val="tx1"/>
                </a:solidFill>
                <a:effectLst/>
                <a:latin typeface="+mn-lt"/>
                <a:ea typeface="+mn-ea"/>
                <a:cs typeface="+mn-cs"/>
              </a:rPr>
              <a:t>, de salat. </a:t>
            </a:r>
            <a:r>
              <a:rPr lang="nl-NL"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Bron: https://commons.wikimedia.org/wiki/File:Prayermat.jpg</a:t>
            </a:r>
            <a:endParaRPr lang="en-US" sz="1200" kern="1200" dirty="0">
              <a:solidFill>
                <a:schemeClr val="tx1"/>
              </a:solidFill>
              <a:effectLst/>
              <a:latin typeface="+mn-lt"/>
              <a:ea typeface="+mn-ea"/>
              <a:cs typeface="+mn-cs"/>
            </a:endParaRPr>
          </a:p>
          <a:p>
            <a:endParaRPr lang="nl-NL" b="0" i="0" u="none" dirty="0">
              <a:solidFill>
                <a:srgbClr val="FF0000"/>
              </a:solidFill>
            </a:endParaRPr>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30</a:t>
            </a:fld>
            <a:endParaRPr lang="en-NL"/>
          </a:p>
        </p:txBody>
      </p:sp>
    </p:spTree>
    <p:extLst>
      <p:ext uri="{BB962C8B-B14F-4D97-AF65-F5344CB8AC3E}">
        <p14:creationId xmlns:p14="http://schemas.microsoft.com/office/powerpoint/2010/main" val="1768946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Christendom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Een </a:t>
            </a:r>
            <a:r>
              <a:rPr lang="nl-NL" sz="1200" b="1" kern="1200" dirty="0">
                <a:solidFill>
                  <a:schemeClr val="tx1"/>
                </a:solidFill>
                <a:effectLst/>
                <a:latin typeface="+mn-lt"/>
                <a:ea typeface="+mn-ea"/>
                <a:cs typeface="+mn-cs"/>
              </a:rPr>
              <a:t>kerk</a:t>
            </a:r>
            <a:r>
              <a:rPr lang="nl-NL" sz="1200" kern="1200" dirty="0">
                <a:solidFill>
                  <a:schemeClr val="tx1"/>
                </a:solidFill>
                <a:effectLst/>
                <a:latin typeface="+mn-lt"/>
                <a:ea typeface="+mn-ea"/>
                <a:cs typeface="+mn-cs"/>
              </a:rPr>
              <a:t> (Lent) is een gebouw</a:t>
            </a:r>
            <a:r>
              <a:rPr lang="nl-NL" sz="1200" kern="1200" baseline="0" dirty="0">
                <a:solidFill>
                  <a:schemeClr val="tx1"/>
                </a:solidFill>
                <a:effectLst/>
                <a:latin typeface="+mn-lt"/>
                <a:ea typeface="+mn-ea"/>
                <a:cs typeface="+mn-cs"/>
              </a:rPr>
              <a:t> waar christenen godsdienstoefeningen houden.</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Bron: https://nl.m.wikipedia.org/wiki/Bestand:Lent_Rijksmonument_522954_RK_kerk.JPG</a:t>
            </a:r>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4</a:t>
            </a:fld>
            <a:endParaRPr lang="en-NL"/>
          </a:p>
        </p:txBody>
      </p:sp>
    </p:spTree>
    <p:extLst>
      <p:ext uri="{BB962C8B-B14F-4D97-AF65-F5344CB8AC3E}">
        <p14:creationId xmlns:p14="http://schemas.microsoft.com/office/powerpoint/2010/main" val="10684995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i="1" u="none" dirty="0">
                <a:solidFill>
                  <a:srgbClr val="FF0000"/>
                </a:solidFill>
              </a:rPr>
              <a:t>Islam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Een </a:t>
            </a:r>
            <a:r>
              <a:rPr lang="nl-NL" sz="1200" b="1" i="0" kern="1200" dirty="0">
                <a:solidFill>
                  <a:schemeClr val="tx1"/>
                </a:solidFill>
                <a:effectLst/>
                <a:latin typeface="+mn-lt"/>
                <a:ea typeface="+mn-ea"/>
                <a:cs typeface="+mn-cs"/>
              </a:rPr>
              <a:t>islamitische begraafplaats</a:t>
            </a:r>
            <a:r>
              <a:rPr lang="nl-NL" sz="1200" b="0" i="0" kern="1200" dirty="0">
                <a:solidFill>
                  <a:schemeClr val="tx1"/>
                </a:solidFill>
                <a:effectLst/>
                <a:latin typeface="+mn-lt"/>
                <a:ea typeface="+mn-ea"/>
                <a:cs typeface="+mn-cs"/>
              </a:rPr>
              <a:t> moet aan enkele speciale regels voldoen voor</a:t>
            </a:r>
            <a:r>
              <a:rPr lang="nl-NL" sz="1200" b="0" i="0" kern="1200" baseline="0" dirty="0">
                <a:solidFill>
                  <a:schemeClr val="tx1"/>
                </a:solidFill>
                <a:effectLst/>
                <a:latin typeface="+mn-lt"/>
                <a:ea typeface="+mn-ea"/>
                <a:cs typeface="+mn-cs"/>
              </a:rPr>
              <a:t> moslims</a:t>
            </a:r>
            <a:r>
              <a:rPr lang="nl-NL"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Bron: https://en.wikipedia.org/wiki/File:Macau_Muslim_Cemetery.JPG</a:t>
            </a:r>
            <a:endParaRPr lang="nl-NL" b="0" i="0" u="none" dirty="0">
              <a:solidFill>
                <a:srgbClr val="FF0000"/>
              </a:solidFill>
            </a:endParaRPr>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31</a:t>
            </a:fld>
            <a:endParaRPr lang="en-NL"/>
          </a:p>
        </p:txBody>
      </p:sp>
    </p:spTree>
    <p:extLst>
      <p:ext uri="{BB962C8B-B14F-4D97-AF65-F5344CB8AC3E}">
        <p14:creationId xmlns:p14="http://schemas.microsoft.com/office/powerpoint/2010/main" val="183405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i="1" kern="1200" dirty="0">
                <a:solidFill>
                  <a:schemeClr val="tx1"/>
                </a:solidFill>
                <a:effectLst/>
                <a:latin typeface="+mn-lt"/>
                <a:ea typeface="+mn-ea"/>
                <a:cs typeface="+mn-cs"/>
              </a:rPr>
              <a:t>Christendom</a:t>
            </a:r>
          </a:p>
          <a:p>
            <a:r>
              <a:rPr lang="nl-NL" sz="1200" b="1" kern="1200" dirty="0">
                <a:solidFill>
                  <a:schemeClr val="tx1"/>
                </a:solidFill>
                <a:effectLst/>
                <a:latin typeface="+mn-lt"/>
                <a:ea typeface="+mn-ea"/>
                <a:cs typeface="+mn-cs"/>
              </a:rPr>
              <a:t>Hoofddoek</a:t>
            </a:r>
            <a:r>
              <a:rPr lang="nl-NL" sz="1200" kern="1200" dirty="0">
                <a:solidFill>
                  <a:schemeClr val="tx1"/>
                </a:solidFill>
                <a:effectLst/>
                <a:latin typeface="+mn-lt"/>
                <a:ea typeface="+mn-ea"/>
                <a:cs typeface="+mn-cs"/>
              </a:rPr>
              <a:t>.</a:t>
            </a:r>
            <a:r>
              <a:rPr lang="nl-NL" sz="120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Christendom</a:t>
            </a:r>
            <a:r>
              <a:rPr lang="nl-NL" sz="1200" kern="1200" baseline="0" dirty="0">
                <a:solidFill>
                  <a:schemeClr val="tx1"/>
                </a:solidFill>
                <a:effectLst/>
                <a:latin typeface="+mn-lt"/>
                <a:ea typeface="+mn-ea"/>
                <a:cs typeface="+mn-cs"/>
              </a:rPr>
              <a:t> kent een lange hoofddekselgeschiedenis. </a:t>
            </a:r>
            <a:r>
              <a:rPr lang="nl-NL" sz="1200" kern="1200" dirty="0">
                <a:solidFill>
                  <a:schemeClr val="tx1"/>
                </a:solidFill>
                <a:effectLst/>
                <a:latin typeface="+mn-lt"/>
                <a:ea typeface="+mn-ea"/>
                <a:cs typeface="+mn-cs"/>
              </a:rPr>
              <a:t>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Bron: https://en.wikipedia.org/wiki/File:Te_Deum_Elizarovo_Guslitsa_8484.jpg</a:t>
            </a:r>
            <a:endParaRPr lang="nl-NL" b="1" i="1" u="sng" dirty="0">
              <a:solidFill>
                <a:srgbClr val="FF0000"/>
              </a:solidFill>
            </a:endParaRPr>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5</a:t>
            </a:fld>
            <a:endParaRPr lang="en-NL"/>
          </a:p>
        </p:txBody>
      </p:sp>
    </p:spTree>
    <p:extLst>
      <p:ext uri="{BB962C8B-B14F-4D97-AF65-F5344CB8AC3E}">
        <p14:creationId xmlns:p14="http://schemas.microsoft.com/office/powerpoint/2010/main" val="2198089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Christendom</a:t>
            </a:r>
          </a:p>
          <a:p>
            <a:r>
              <a:rPr lang="nl-NL" sz="1200" kern="1200" dirty="0">
                <a:solidFill>
                  <a:schemeClr val="tx1"/>
                </a:solidFill>
                <a:effectLst/>
                <a:latin typeface="+mn-lt"/>
                <a:ea typeface="+mn-ea"/>
                <a:cs typeface="+mn-cs"/>
              </a:rPr>
              <a:t>De </a:t>
            </a:r>
            <a:r>
              <a:rPr lang="nl-NL" sz="1200" b="1" kern="1200" dirty="0">
                <a:solidFill>
                  <a:schemeClr val="tx1"/>
                </a:solidFill>
                <a:effectLst/>
                <a:latin typeface="+mn-lt"/>
                <a:ea typeface="+mn-ea"/>
                <a:cs typeface="+mn-cs"/>
              </a:rPr>
              <a:t>Bijbel</a:t>
            </a:r>
            <a:r>
              <a:rPr lang="nl-NL" sz="1200" kern="1200" dirty="0">
                <a:solidFill>
                  <a:schemeClr val="tx1"/>
                </a:solidFill>
                <a:effectLst/>
                <a:latin typeface="+mn-lt"/>
                <a:ea typeface="+mn-ea"/>
                <a:cs typeface="+mn-cs"/>
              </a:rPr>
              <a:t> is het heilige boek van christendom.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Bron: https://commons.wikimedia.org/wiki/File:Gutenberg_Bible,_Lenox_Copy,_New_York_Public_Library,_2009._Pic_01.jpg</a:t>
            </a:r>
            <a:endParaRPr lang="en-US" dirty="0"/>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6</a:t>
            </a:fld>
            <a:endParaRPr lang="en-NL"/>
          </a:p>
        </p:txBody>
      </p:sp>
    </p:spTree>
    <p:extLst>
      <p:ext uri="{BB962C8B-B14F-4D97-AF65-F5344CB8AC3E}">
        <p14:creationId xmlns:p14="http://schemas.microsoft.com/office/powerpoint/2010/main" val="210779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Christendom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Het Latijnse </a:t>
            </a:r>
            <a:r>
              <a:rPr lang="nl-NL" sz="1200" b="1" kern="1200" dirty="0">
                <a:solidFill>
                  <a:schemeClr val="tx1"/>
                </a:solidFill>
                <a:effectLst/>
                <a:latin typeface="+mn-lt"/>
                <a:ea typeface="+mn-ea"/>
                <a:cs typeface="+mn-cs"/>
              </a:rPr>
              <a:t>kruis</a:t>
            </a:r>
            <a:r>
              <a:rPr lang="nl-NL" sz="1200" kern="1200" dirty="0">
                <a:solidFill>
                  <a:schemeClr val="tx1"/>
                </a:solidFill>
                <a:effectLst/>
                <a:latin typeface="+mn-lt"/>
                <a:ea typeface="+mn-ea"/>
                <a:cs typeface="+mn-cs"/>
              </a:rPr>
              <a:t> geldt als het symbool bij uitstek van christendom.</a:t>
            </a:r>
            <a:r>
              <a:rPr lang="nl-NL" sz="120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Bron: https://pixabay.com/nl/photos/katholieke-christus-christendom-2897/</a:t>
            </a:r>
            <a:endParaRPr lang="en-US" dirty="0"/>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7</a:t>
            </a:fld>
            <a:endParaRPr lang="en-NL"/>
          </a:p>
        </p:txBody>
      </p:sp>
    </p:spTree>
    <p:extLst>
      <p:ext uri="{BB962C8B-B14F-4D97-AF65-F5344CB8AC3E}">
        <p14:creationId xmlns:p14="http://schemas.microsoft.com/office/powerpoint/2010/main" val="154315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Christendom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Een</a:t>
            </a:r>
            <a:r>
              <a:rPr lang="nl-NL" sz="1200" kern="1200" baseline="0" dirty="0">
                <a:solidFill>
                  <a:schemeClr val="tx1"/>
                </a:solidFill>
                <a:effectLst/>
                <a:latin typeface="+mn-lt"/>
                <a:ea typeface="+mn-ea"/>
                <a:cs typeface="+mn-cs"/>
              </a:rPr>
              <a:t> </a:t>
            </a:r>
            <a:r>
              <a:rPr lang="nl-NL" sz="1200" b="1" kern="1200" baseline="0" dirty="0">
                <a:solidFill>
                  <a:schemeClr val="tx1"/>
                </a:solidFill>
                <a:effectLst/>
                <a:latin typeface="+mn-lt"/>
                <a:ea typeface="+mn-ea"/>
                <a:cs typeface="+mn-cs"/>
              </a:rPr>
              <a:t>p</a:t>
            </a:r>
            <a:r>
              <a:rPr lang="nl-NL" sz="1200" b="1" kern="1200" dirty="0">
                <a:solidFill>
                  <a:schemeClr val="tx1"/>
                </a:solidFill>
                <a:effectLst/>
                <a:latin typeface="+mn-lt"/>
                <a:ea typeface="+mn-ea"/>
                <a:cs typeface="+mn-cs"/>
              </a:rPr>
              <a:t>riester</a:t>
            </a:r>
            <a:r>
              <a:rPr lang="nl-NL" sz="1200" kern="1200" dirty="0">
                <a:solidFill>
                  <a:schemeClr val="tx1"/>
                </a:solidFill>
                <a:effectLst/>
                <a:latin typeface="+mn-lt"/>
                <a:ea typeface="+mn-ea"/>
                <a:cs typeface="+mn-cs"/>
              </a:rPr>
              <a:t> is een beambte die als leider of voorganger</a:t>
            </a:r>
            <a:r>
              <a:rPr lang="nl-NL" sz="1200" kern="1200" baseline="0" dirty="0">
                <a:solidFill>
                  <a:schemeClr val="tx1"/>
                </a:solidFill>
                <a:effectLst/>
                <a:latin typeface="+mn-lt"/>
                <a:ea typeface="+mn-ea"/>
                <a:cs typeface="+mn-cs"/>
              </a:rPr>
              <a:t> van katholiek-christelijke diensten optreed.</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Bron: https://www.needpix.com/photo/1319321/bible-christian-christianity-church-faith-father-god-holy-male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8</a:t>
            </a:fld>
            <a:endParaRPr lang="en-NL"/>
          </a:p>
        </p:txBody>
      </p:sp>
    </p:spTree>
    <p:extLst>
      <p:ext uri="{BB962C8B-B14F-4D97-AF65-F5344CB8AC3E}">
        <p14:creationId xmlns:p14="http://schemas.microsoft.com/office/powerpoint/2010/main" val="3496236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Christendom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Oorspronkelijke taal: </a:t>
            </a:r>
            <a:r>
              <a:rPr lang="nl-NL" sz="1200" b="1" kern="1200" dirty="0">
                <a:solidFill>
                  <a:schemeClr val="tx1"/>
                </a:solidFill>
                <a:effectLst/>
                <a:latin typeface="+mn-lt"/>
                <a:ea typeface="+mn-ea"/>
                <a:cs typeface="+mn-cs"/>
              </a:rPr>
              <a:t>Grieks</a:t>
            </a:r>
            <a:r>
              <a:rPr lang="nl-NL"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Bron: https://www.scientias.nl/grieks-geschrift-geheime-lessen-jezus-aan-broer-ontdekt/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https://pixabay.com/nl/photos/bijbel-manuscript-papyrus-boek-1679746/</a:t>
            </a:r>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9</a:t>
            </a:fld>
            <a:endParaRPr lang="en-NL"/>
          </a:p>
        </p:txBody>
      </p:sp>
    </p:spTree>
    <p:extLst>
      <p:ext uri="{BB962C8B-B14F-4D97-AF65-F5344CB8AC3E}">
        <p14:creationId xmlns:p14="http://schemas.microsoft.com/office/powerpoint/2010/main" val="3700486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Christendom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mn-lt"/>
                <a:ea typeface="+mn-ea"/>
                <a:cs typeface="+mn-cs"/>
              </a:rPr>
              <a:t>Bidden aan tafel </a:t>
            </a:r>
            <a:r>
              <a:rPr lang="nl-NL" sz="1200" b="0" kern="1200" dirty="0">
                <a:solidFill>
                  <a:schemeClr val="tx1"/>
                </a:solidFill>
                <a:effectLst/>
                <a:latin typeface="+mn-lt"/>
                <a:ea typeface="+mn-ea"/>
                <a:cs typeface="+mn-cs"/>
              </a:rPr>
              <a:t>voor</a:t>
            </a:r>
            <a:r>
              <a:rPr lang="nl-NL" sz="1200" b="0" kern="1200" baseline="0" dirty="0">
                <a:solidFill>
                  <a:schemeClr val="tx1"/>
                </a:solidFill>
                <a:effectLst/>
                <a:latin typeface="+mn-lt"/>
                <a:ea typeface="+mn-ea"/>
                <a:cs typeface="+mn-cs"/>
              </a:rPr>
              <a:t> het start van een maaltijd.</a:t>
            </a:r>
            <a:endParaRPr lang="nl-NL"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Bron: </a:t>
            </a:r>
            <a:r>
              <a:rPr lang="nl-NL" sz="1200" u="sng" kern="1200" dirty="0">
                <a:solidFill>
                  <a:schemeClr val="tx1"/>
                </a:solidFill>
                <a:effectLst/>
                <a:latin typeface="+mn-lt"/>
                <a:ea typeface="+mn-ea"/>
                <a:cs typeface="+mn-cs"/>
                <a:hlinkClick r:id="rId3"/>
              </a:rPr>
              <a:t>https://nl.freepik.com/vrije-photo/familie-aan-tafel-bidden-voor-de-maaltijd_3180668.htm</a:t>
            </a:r>
            <a:endParaRPr lang="nl-NL"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NL" dirty="0"/>
          </a:p>
        </p:txBody>
      </p:sp>
      <p:sp>
        <p:nvSpPr>
          <p:cNvPr id="4" name="Slide Number Placeholder 3"/>
          <p:cNvSpPr>
            <a:spLocks noGrp="1"/>
          </p:cNvSpPr>
          <p:nvPr>
            <p:ph type="sldNum" sz="quarter" idx="5"/>
          </p:nvPr>
        </p:nvSpPr>
        <p:spPr/>
        <p:txBody>
          <a:bodyPr/>
          <a:lstStyle/>
          <a:p>
            <a:fld id="{BBEB1E09-EAC6-4A78-891C-908C75E0DC4A}" type="slidenum">
              <a:rPr lang="en-NL" smtClean="0"/>
              <a:t>10</a:t>
            </a:fld>
            <a:endParaRPr lang="en-NL"/>
          </a:p>
        </p:txBody>
      </p:sp>
    </p:spTree>
    <p:extLst>
      <p:ext uri="{BB962C8B-B14F-4D97-AF65-F5344CB8AC3E}">
        <p14:creationId xmlns:p14="http://schemas.microsoft.com/office/powerpoint/2010/main" val="1695354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4CE6B-563B-456C-86CE-270A8D4092C3}"/>
              </a:ext>
            </a:extLst>
          </p:cNvPr>
          <p:cNvSpPr>
            <a:spLocks noGrp="1"/>
          </p:cNvSpPr>
          <p:nvPr>
            <p:ph type="title"/>
          </p:nvPr>
        </p:nvSpPr>
        <p:spPr/>
        <p:txBody>
          <a:bodyPr/>
          <a:lstStyle/>
          <a:p>
            <a:r>
              <a:rPr lang="nl-NL"/>
              <a:t>Klik om stijl te bewerken</a:t>
            </a:r>
            <a:endParaRPr lang="en-US"/>
          </a:p>
        </p:txBody>
      </p:sp>
      <p:sp>
        <p:nvSpPr>
          <p:cNvPr id="3" name="Tijdelijke aanduiding voor datum 2">
            <a:extLst>
              <a:ext uri="{FF2B5EF4-FFF2-40B4-BE49-F238E27FC236}">
                <a16:creationId xmlns:a16="http://schemas.microsoft.com/office/drawing/2014/main" id="{DE6B2E6A-4E0E-4267-9174-44300493C077}"/>
              </a:ext>
            </a:extLst>
          </p:cNvPr>
          <p:cNvSpPr>
            <a:spLocks noGrp="1"/>
          </p:cNvSpPr>
          <p:nvPr>
            <p:ph type="dt" sz="half" idx="10"/>
          </p:nvPr>
        </p:nvSpPr>
        <p:spPr/>
        <p:txBody>
          <a:bodyPr/>
          <a:lstStyle/>
          <a:p>
            <a:fld id="{54C0D997-2DD9-44E6-83C8-17252E7AF71F}" type="datetimeFigureOut">
              <a:rPr lang="en-US" smtClean="0"/>
              <a:t>12/23/2021</a:t>
            </a:fld>
            <a:endParaRPr lang="en-US"/>
          </a:p>
        </p:txBody>
      </p:sp>
      <p:sp>
        <p:nvSpPr>
          <p:cNvPr id="4" name="Tijdelijke aanduiding voor voettekst 3">
            <a:extLst>
              <a:ext uri="{FF2B5EF4-FFF2-40B4-BE49-F238E27FC236}">
                <a16:creationId xmlns:a16="http://schemas.microsoft.com/office/drawing/2014/main" id="{F6B1C269-C1CC-4305-A141-362166CEF0F4}"/>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39CEFED2-A372-4D23-A402-E6CCCC33A5EF}"/>
              </a:ext>
            </a:extLst>
          </p:cNvPr>
          <p:cNvSpPr>
            <a:spLocks noGrp="1"/>
          </p:cNvSpPr>
          <p:nvPr>
            <p:ph type="sldNum" sz="quarter" idx="12"/>
          </p:nvPr>
        </p:nvSpPr>
        <p:spPr/>
        <p:txBody>
          <a:bodyPr/>
          <a:lstStyle/>
          <a:p>
            <a:fld id="{0986B157-5483-466E-84E0-DACF40BF77F1}" type="slidenum">
              <a:rPr lang="en-US" smtClean="0"/>
              <a:t>‹#›</a:t>
            </a:fld>
            <a:endParaRPr lang="en-US"/>
          </a:p>
        </p:txBody>
      </p:sp>
    </p:spTree>
    <p:extLst>
      <p:ext uri="{BB962C8B-B14F-4D97-AF65-F5344CB8AC3E}">
        <p14:creationId xmlns:p14="http://schemas.microsoft.com/office/powerpoint/2010/main" val="366507349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1064BA7-C539-49AB-BBE0-2CDBD4ACD2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F2D11C73-A4CB-4FA7-8326-3F5B06184A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4DF3D30D-0899-4484-9625-B5B596622C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0D997-2DD9-44E6-83C8-17252E7AF71F}" type="datetimeFigureOut">
              <a:rPr lang="en-US" smtClean="0"/>
              <a:t>12/23/2021</a:t>
            </a:fld>
            <a:endParaRPr lang="en-US"/>
          </a:p>
        </p:txBody>
      </p:sp>
      <p:sp>
        <p:nvSpPr>
          <p:cNvPr id="5" name="Tijdelijke aanduiding voor voettekst 4">
            <a:extLst>
              <a:ext uri="{FF2B5EF4-FFF2-40B4-BE49-F238E27FC236}">
                <a16:creationId xmlns:a16="http://schemas.microsoft.com/office/drawing/2014/main" id="{906DBCF6-32E8-4717-8DB8-23BDA69D5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14452424-60B8-4FE8-8DC3-7A4F3DB8D0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6B157-5483-466E-84E0-DACF40BF77F1}" type="slidenum">
              <a:rPr lang="en-US" smtClean="0"/>
              <a:t>‹#›</a:t>
            </a:fld>
            <a:endParaRPr lang="en-US"/>
          </a:p>
        </p:txBody>
      </p:sp>
    </p:spTree>
    <p:extLst>
      <p:ext uri="{BB962C8B-B14F-4D97-AF65-F5344CB8AC3E}">
        <p14:creationId xmlns:p14="http://schemas.microsoft.com/office/powerpoint/2010/main" val="2187476382"/>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A557EBA2-1D34-4D24-B1DE-C057D0C4DFC4}"/>
              </a:ext>
            </a:extLst>
          </p:cNvPr>
          <p:cNvSpPr>
            <a:spLocks noGrp="1"/>
          </p:cNvSpPr>
          <p:nvPr>
            <p:ph type="title"/>
          </p:nvPr>
        </p:nvSpPr>
        <p:spPr/>
        <p:txBody>
          <a:bodyPr>
            <a:normAutofit fontScale="90000"/>
          </a:bodyPr>
          <a:lstStyle/>
          <a:p>
            <a:br>
              <a:rPr lang="nl-NL"/>
            </a:br>
            <a:br>
              <a:rPr lang="nl-NL"/>
            </a:br>
            <a:br>
              <a:rPr lang="nl-NL"/>
            </a:br>
            <a:r>
              <a:rPr lang="nl-NL" sz="8000"/>
              <a:t>Holy Sushi</a:t>
            </a:r>
            <a:endParaRPr lang="nl-NL" sz="8000" dirty="0"/>
          </a:p>
        </p:txBody>
      </p:sp>
      <p:pic>
        <p:nvPicPr>
          <p:cNvPr id="3" name="Afbeelding 2">
            <a:extLst>
              <a:ext uri="{FF2B5EF4-FFF2-40B4-BE49-F238E27FC236}">
                <a16:creationId xmlns:a16="http://schemas.microsoft.com/office/drawing/2014/main" id="{4131B73F-6125-4961-A848-98FC0EC013E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3476219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D0F7F596-F546-4AA4-A47F-DC380D03F4FF}"/>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B2D58458-CDD9-46DC-81CB-B7A7B82A0F5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2220267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BB48A74F-FB35-4DCF-919B-662A628F1595}"/>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229F76FB-B317-4F57-8D7A-64ACCF41E09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21020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A2CD9F67-ED63-494B-BB27-C1134CE249E0}"/>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F6DEADEA-270E-43BF-9029-1C4CD858352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9500739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EEB39DBA-7775-492A-9C5D-33958EF20191}"/>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EB5E381D-BDE3-4E48-99E2-B40FBCB8826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4621742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201AD269-D51A-481D-921F-8B9268D038A9}"/>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AB9BFF4C-1F68-489E-B6E7-73D35B71067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2583872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6DBBC41B-4E08-461F-BCF9-2D9B9B2168AD}"/>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50E41A17-AD50-41A2-836A-A0EEC567792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1819009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9E587624-FEF6-4F32-B58D-4AE4E4C28277}"/>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D7606371-E840-4DCB-9C06-60CB4B950BD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3703407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F18C445A-1663-49F8-BE51-0352E26D2B48}"/>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9A063EC2-F9B4-44FA-A937-FDC3AE6486F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4971114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50DFAE1B-A569-46A5-A61C-809B336FFB4C}"/>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664A52BD-5711-4254-BE79-ED69EC5C411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1483649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FBEF4359-2C26-471A-977A-6DAFEB09296A}"/>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E85C48D0-9CB4-464E-8D0D-DEF36D156AC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8128119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EEE906D0-4D9E-4287-8CCD-C4B83901A370}"/>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092C4BA8-BF88-49C2-AA07-330B5A9BA36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7261545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A84FEA92-E80C-4286-BC32-7B1F4EEC0FAC}"/>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C7E698EF-513E-4661-9DB0-6EAEDC47262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3059030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053647DF-62FF-45E7-AA1A-C9D305E4D3B5}"/>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F2CA02D0-5F3D-42E2-920E-C463C47D81B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7199870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3D568685-51DA-48DF-A3E7-75CE6C2AC1BF}"/>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69CAD9E1-41A4-4008-B6EC-B1CFDAA0DF0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5287757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7EC8B3A1-D409-4F6C-9B34-4D4879B5CBE6}"/>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9CB08E64-9502-4FFD-80A5-2B31FB35DE8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5640734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819A8EFA-BB04-4A70-BE62-3B384B930085}"/>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618CDF90-9297-4320-ACE9-D1226837B43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9095767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68A923FB-6590-4681-8977-A7E0624DDBDB}"/>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18A1B12F-8087-4D02-ACA4-BFE1622C8CE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4150484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B3E6B732-E6C3-445C-99B0-E8843E3CFE6B}"/>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93033C88-AAF2-4549-9D6D-CB8BD8032F0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4925555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D0DA68CA-723F-477F-8B12-5E9D662D22CD}"/>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8208CF08-3A4C-49A1-A356-B7A31DDBF58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3055816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8594107C-6B10-4940-BFB1-A7FC9D24B7FD}"/>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839DEA76-45AB-470E-814D-41901558986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7510355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2CE38BC4-94F7-407E-8E47-163A9651584C}"/>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46FB8E31-03B9-4DC4-841D-72731F56B91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7925241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B1B80085-3839-454D-A378-758A65617B94}"/>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BCC79CAE-B65A-49DB-9199-727B7C354DD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0354741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C0812C1A-C096-4FB1-9351-AEC4BFEDBA3B}"/>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F4FBED44-165B-45B3-AA00-E97A7FC48F5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0133634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0FEC2433-94F7-464C-9BEE-C1391DE14E80}"/>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3081739B-E482-4699-9635-8ED15130413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6219248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10AAFBCC-88D4-461C-9B66-1B29A7C94B98}"/>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96083706-5223-4EFE-B2FC-51A309699AB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5229918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2A52AF15-83F9-4202-836D-46B0B5548ECA}"/>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FA55C17E-6DE4-4C92-BE28-170AB8DE0AA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1037858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7871A65E-AE12-4639-A90C-095460E8342E}"/>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378F8F51-7C5A-477B-8CB3-EBC52AD123D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9676948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F87C7197-7421-4003-8D94-48C8024C07E1}"/>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BF516BA8-3528-4BBC-A919-BEC3F2CDCB5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717826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82F86CC2-8753-4775-8036-301F042EC17A}"/>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978CC4EB-3F82-43ED-963E-D4FE8529390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977648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45349D76-3B0F-45B1-B6B7-319DB02F1801}"/>
              </a:ext>
            </a:extLst>
          </p:cNvPr>
          <p:cNvSpPr>
            <a:spLocks noGrp="1"/>
          </p:cNvSpPr>
          <p:nvPr>
            <p:ph type="title"/>
          </p:nvPr>
        </p:nvSpPr>
        <p:spPr/>
        <p:txBody>
          <a:bodyPr/>
          <a:lstStyle/>
          <a:p>
            <a:endParaRPr lang="en-US"/>
          </a:p>
        </p:txBody>
      </p:sp>
      <p:pic>
        <p:nvPicPr>
          <p:cNvPr id="3" name="Afbeelding 2">
            <a:extLst>
              <a:ext uri="{FF2B5EF4-FFF2-40B4-BE49-F238E27FC236}">
                <a16:creationId xmlns:a16="http://schemas.microsoft.com/office/drawing/2014/main" id="{30880CAE-C4A8-425B-83D4-36DF6B47F20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93042309"/>
      </p:ext>
    </p:extLst>
  </p:cSld>
  <p:clrMapOvr>
    <a:masterClrMapping/>
  </p:clrMapOvr>
  <p:transition/>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857</Words>
  <Application>Microsoft Office PowerPoint</Application>
  <PresentationFormat>Widescreen</PresentationFormat>
  <Paragraphs>156</Paragraphs>
  <Slides>31</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Kantoorthema</vt:lpstr>
      <vt:lpstr>   Holy Sushi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Holy Sushi</dc:title>
  <dc:creator>Bommel, E. van (Eef)</dc:creator>
  <cp:lastModifiedBy>Hanne Kause</cp:lastModifiedBy>
  <cp:revision>2</cp:revision>
  <dcterms:created xsi:type="dcterms:W3CDTF">2021-12-13T12:17:40Z</dcterms:created>
  <dcterms:modified xsi:type="dcterms:W3CDTF">2021-12-23T15:38:18Z</dcterms:modified>
</cp:coreProperties>
</file>